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5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25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087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856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4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111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22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18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5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431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55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E8C27-91FC-4F7B-AE49-BC85CDE16012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A0469-3E8E-4611-95A1-4EA9AB02956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930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hyperlink" Target="http://www.carabinieri.it/cittadino/consigli/tematici/giorno-per-giorno/contro-le-truf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www.poliziadistato.it/articolo/385c48950062ce246922064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2559" y="599849"/>
            <a:ext cx="9144000" cy="2387600"/>
          </a:xfrm>
        </p:spPr>
        <p:txBody>
          <a:bodyPr>
            <a:normAutofit/>
          </a:bodyPr>
          <a:lstStyle/>
          <a:p>
            <a:r>
              <a:rPr lang="it-IT" b="1" dirty="0" smtClean="0"/>
              <a:t>CONVEGNO 30 MARZO 2019 TRUFFA AGLI ANZIANI </a:t>
            </a:r>
            <a:endParaRPr lang="it-IT" b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429" y="3382735"/>
            <a:ext cx="3000375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0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50126" y="108317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2)N</a:t>
            </a:r>
            <a:r>
              <a:rPr lang="it-IT" dirty="0" smtClean="0"/>
              <a:t>on </a:t>
            </a:r>
            <a:r>
              <a:rPr lang="it-IT" dirty="0"/>
              <a:t>mandate i bambini ad aprire la porta“</a:t>
            </a:r>
            <a:br>
              <a:rPr lang="it-IT" dirty="0"/>
            </a:br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482" y="2769325"/>
            <a:ext cx="2886348" cy="392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5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5137" y="898162"/>
            <a:ext cx="10515600" cy="1492341"/>
          </a:xfrm>
        </p:spPr>
        <p:txBody>
          <a:bodyPr/>
          <a:lstStyle/>
          <a:p>
            <a:r>
              <a:rPr lang="it-IT" i="1" dirty="0"/>
              <a:t>3) </a:t>
            </a:r>
            <a:r>
              <a:rPr lang="it-IT" dirty="0"/>
              <a:t>comunque, prima di aprire la porta, controllate dallo spioncino e, se avete di fronte una persona che non avete mai visto, aprite con la catenella attaccata;“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750" y="2756263"/>
            <a:ext cx="3043644" cy="293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24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32402"/>
            <a:ext cx="10515600" cy="2263049"/>
          </a:xfrm>
        </p:spPr>
        <p:txBody>
          <a:bodyPr/>
          <a:lstStyle/>
          <a:p>
            <a:r>
              <a:rPr lang="it-IT" dirty="0"/>
              <a:t>4) in caso di consegna di lettere, pacchi o qualsiasi altra cosa, chiedete che vengano lasciati nella cassetta della posta o sullo zerbino di casa. In assenza del portiere, se dovete firmare la ricevuta aprite con la catenella attaccata;“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971" y="2366690"/>
            <a:ext cx="7400925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1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92926" y="571455"/>
            <a:ext cx="9144000" cy="1655762"/>
          </a:xfrm>
        </p:spPr>
        <p:txBody>
          <a:bodyPr/>
          <a:lstStyle/>
          <a:p>
            <a:r>
              <a:rPr lang="it-IT" dirty="0"/>
              <a:t>5) prima di farlo entrare, accertatevi della sua identità ed eventualmente fatevi mostrare il tesserino di </a:t>
            </a:r>
            <a:r>
              <a:rPr lang="it-IT" dirty="0" smtClean="0"/>
              <a:t>riconoscimento“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063" y="2787469"/>
            <a:ext cx="38100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5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2075" y="401774"/>
            <a:ext cx="10515600" cy="2067106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87829" y="401774"/>
            <a:ext cx="10463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/>
              <a:t>6)</a:t>
            </a:r>
            <a:r>
              <a:rPr lang="it-IT"/>
              <a:t> nel caso in cui abbiate ancora dei sospetti o c'è qualche particolare che non vi convince, telefonate all'ufficio di zona dell'Ente e verificate la veridicità dei controlli da effettuare. Attenzione a non chiamare utenze telefoniche fornite dagli interessati perché dall'altra parte potrebbe esserci un complice;“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87829" y="1528355"/>
            <a:ext cx="10280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7)</a:t>
            </a:r>
            <a:r>
              <a:rPr lang="it-IT" b="1" dirty="0" smtClean="0"/>
              <a:t>   </a:t>
            </a:r>
            <a:r>
              <a:rPr lang="it-IT" dirty="0"/>
              <a:t>tenete a disposizione, accanto al telefono, un'agenda con i numeri dei servizi di pubblica utilità (Enel, Telecom, </a:t>
            </a:r>
            <a:r>
              <a:rPr lang="it-IT" dirty="0" smtClean="0"/>
              <a:t>Talete, </a:t>
            </a:r>
            <a:r>
              <a:rPr lang="it-IT" dirty="0"/>
              <a:t>etc.) così da averli a portata di mano in caso di necessità 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75" y="3991435"/>
            <a:ext cx="2857500" cy="247650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84" y="3991435"/>
            <a:ext cx="6088451" cy="2582588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334589" y="2656047"/>
            <a:ext cx="21531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/>
              <a:t>TALETE </a:t>
            </a:r>
            <a:endParaRPr lang="it-IT" sz="4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704909" y="2607813"/>
            <a:ext cx="21531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/>
              <a:t>ENEL </a:t>
            </a:r>
            <a:endParaRPr lang="it-IT" sz="4400" dirty="0"/>
          </a:p>
        </p:txBody>
      </p:sp>
      <p:cxnSp>
        <p:nvCxnSpPr>
          <p:cNvPr id="12" name="Connettore 2 11"/>
          <p:cNvCxnSpPr>
            <a:endCxn id="7" idx="0"/>
          </p:cNvCxnSpPr>
          <p:nvPr/>
        </p:nvCxnSpPr>
        <p:spPr>
          <a:xfrm>
            <a:off x="2240825" y="3425488"/>
            <a:ext cx="0" cy="565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8268789" y="3377254"/>
            <a:ext cx="0" cy="614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42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4326" y="532402"/>
            <a:ext cx="10515600" cy="1400901"/>
          </a:xfrm>
        </p:spPr>
        <p:txBody>
          <a:bodyPr/>
          <a:lstStyle/>
          <a:p>
            <a:r>
              <a:rPr lang="it-IT" dirty="0"/>
              <a:t>8) non date soldi a sconosciuti che dicono di essere funzionari di Enti pubblici o privati di vario tipo. Utilizzando i bollettini postali avrete un sicuro riscontro del pagamento effettuato;“</a:t>
            </a:r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582" y="2150755"/>
            <a:ext cx="5542168" cy="414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22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3697" y="715282"/>
            <a:ext cx="10515600" cy="813072"/>
          </a:xfrm>
        </p:spPr>
        <p:txBody>
          <a:bodyPr/>
          <a:lstStyle/>
          <a:p>
            <a:r>
              <a:rPr lang="it-IT" dirty="0"/>
              <a:t>9)mostrate cautela nell'acquisto di merce venduta porta a porta;“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622" y="2070735"/>
            <a:ext cx="714375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7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7389" y="545465"/>
            <a:ext cx="10515600" cy="2158546"/>
          </a:xfrm>
        </p:spPr>
        <p:txBody>
          <a:bodyPr/>
          <a:lstStyle/>
          <a:p>
            <a:r>
              <a:rPr lang="it-IT" b="1" dirty="0"/>
              <a:t>10</a:t>
            </a:r>
            <a:r>
              <a:rPr lang="it-IT" b="1" dirty="0" smtClean="0"/>
              <a:t>)</a:t>
            </a:r>
            <a:r>
              <a:rPr lang="it-IT" dirty="0" smtClean="0"/>
              <a:t> </a:t>
            </a:r>
            <a:r>
              <a:rPr lang="it-IT" dirty="0"/>
              <a:t>se inavvertitamente avete aperto la porta ad uno sconosciuto e, per qualsiasi motivo, vi sentite a disagio, non perdete la calma. Inviatelo ad uscire dirigendovi con decisione verso la porta. Aprite la porta e, se è necessario, ripetete l'invito ad alta voce. Cercate comunque di essere decisi nelle vostre </a:t>
            </a:r>
            <a:r>
              <a:rPr lang="it-IT" dirty="0" smtClean="0"/>
              <a:t>azioni</a:t>
            </a:r>
            <a:r>
              <a:rPr lang="it-IT" dirty="0"/>
              <a:t>.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598" y="3448595"/>
            <a:ext cx="3969548" cy="2641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12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8382" y="284208"/>
            <a:ext cx="10515600" cy="3621586"/>
          </a:xfrm>
        </p:spPr>
        <p:txBody>
          <a:bodyPr/>
          <a:lstStyle/>
          <a:p>
            <a:r>
              <a:rPr lang="it-IT" b="1" dirty="0"/>
              <a:t>In generale, per tutelarvi dalle truffe:  diffidate sempre dagli acquisti molto convenienti e dai guadagni facili</a:t>
            </a:r>
            <a:r>
              <a:rPr lang="it-IT" dirty="0"/>
              <a:t>: spesso si tratta di truffe o di merce rubata; non partecipate a lotterie non autorizzate e non acquistate prodotti miracolosi od oggetti presentati come pezzi d'arte o d'antiquariato se non siete certi della loro provenienza; non accettate in pagamento assegni bancari da persone sconosciute; non firmate nulla che non vi sia chiaro e chiedete sempre consiglio a persone di fiducia più esperte di voi.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84" y="3905794"/>
            <a:ext cx="5212080" cy="236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16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56119"/>
            <a:ext cx="10515600" cy="1325563"/>
          </a:xfrm>
        </p:spPr>
        <p:txBody>
          <a:bodyPr/>
          <a:lstStyle/>
          <a:p>
            <a:r>
              <a:rPr lang="it-IT" sz="4000" b="1" dirty="0"/>
              <a:t>I consigli della Polizia contro le truffe agli </a:t>
            </a:r>
            <a:r>
              <a:rPr lang="it-IT" sz="4000" b="1" dirty="0" smtClean="0"/>
              <a:t>anziani </a:t>
            </a:r>
            <a:r>
              <a:rPr lang="it-IT" b="1" dirty="0" smtClean="0"/>
              <a:t>: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83392"/>
            <a:ext cx="10515600" cy="2772501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/>
              <a:t>Non aprite la porta di casa a sconosciuti</a:t>
            </a:r>
            <a:r>
              <a:rPr lang="it-IT" dirty="0"/>
              <a:t> anche se vestono un'uniforme o dichiarano di essere dipendenti di aziende di pubblica utilità. Verificate sempre con una telefonata da quale servizio sono stati mandati gli operai che bussano alla vostra porta e per quali motivi. Se non ricevete rassicurazioni non aprite per nessun motivo. Ricordate che nessun Ente manda personale a casa per il pagamento delle bollette, per rimborsi o per sostituire banconote false date erroneamente. Per qualunque problema e per chiarivi qualsiasi dubbio non esitate a chiamare il 113.</a:t>
            </a:r>
            <a:br>
              <a:rPr lang="it-IT" dirty="0"/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35" y="3657602"/>
            <a:ext cx="5185954" cy="309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48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4765" y="470262"/>
            <a:ext cx="10502537" cy="2756264"/>
          </a:xfrm>
        </p:spPr>
        <p:txBody>
          <a:bodyPr>
            <a:normAutofit/>
          </a:bodyPr>
          <a:lstStyle/>
          <a:p>
            <a:r>
              <a:rPr lang="it-IT" sz="2000" dirty="0"/>
              <a:t>La truffa a danno degli anziani è un crimine purtroppo più diffuso di quanto appaia dalle statistiche: le denunce, infatti, rappresentano solo una minima parte del fenomeno, perché molte vittime si vergognano a denunciare e anche a parlarne in famiglia</a:t>
            </a:r>
            <a:r>
              <a:rPr lang="it-IT" sz="2000" dirty="0" smtClean="0"/>
              <a:t>.</a:t>
            </a:r>
            <a:br>
              <a:rPr lang="it-IT" sz="2000" dirty="0" smtClean="0"/>
            </a:br>
            <a:r>
              <a:rPr lang="it-IT" sz="2000" dirty="0" smtClean="0"/>
              <a:t> </a:t>
            </a:r>
            <a:r>
              <a:rPr lang="it-IT" sz="2000" dirty="0"/>
              <a:t>È un reato </a:t>
            </a:r>
            <a:r>
              <a:rPr lang="it-IT" sz="2000" dirty="0" smtClean="0"/>
              <a:t>così </a:t>
            </a:r>
            <a:r>
              <a:rPr lang="it-IT" sz="2000" dirty="0"/>
              <a:t>umiliante per chi lo subisce che dobbiamo fare tutti gli sforzi possibili per cercare </a:t>
            </a:r>
            <a:r>
              <a:rPr lang="it-IT" sz="2000" dirty="0" smtClean="0"/>
              <a:t>di far denunciare il fatto , </a:t>
            </a:r>
            <a:r>
              <a:rPr lang="it-IT" sz="3200" b="1" dirty="0"/>
              <a:t>soprattutto diffondendo buone e semplici regole di </a:t>
            </a:r>
            <a:r>
              <a:rPr lang="it-IT" sz="3200" b="1" dirty="0" smtClean="0"/>
              <a:t>prevenzione </a:t>
            </a:r>
            <a:r>
              <a:rPr lang="it-IT" dirty="0"/>
              <a:t/>
            </a:r>
            <a:br>
              <a:rPr lang="it-IT" dirty="0"/>
            </a:br>
            <a:endParaRPr lang="it-IT" sz="20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559" y="3686121"/>
            <a:ext cx="6616881" cy="279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03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817" y="313510"/>
            <a:ext cx="11612880" cy="3383280"/>
          </a:xfrm>
        </p:spPr>
        <p:txBody>
          <a:bodyPr>
            <a:normAutofit/>
          </a:bodyPr>
          <a:lstStyle/>
          <a:p>
            <a:r>
              <a:rPr lang="it-IT" b="1" dirty="0"/>
              <a:t>Quando fate operazioni di prelievo o versamento in banca</a:t>
            </a:r>
            <a:r>
              <a:rPr lang="it-IT" dirty="0"/>
              <a:t> o in un ufficio postale, possibilmente fatevi accompagnare, soprattutto nei giorni in cui vengono pagate le pensioni o in quelli di scadenze generalizzate</a:t>
            </a:r>
            <a:r>
              <a:rPr lang="it-IT" dirty="0" smtClean="0"/>
              <a:t>. </a:t>
            </a:r>
            <a:r>
              <a:rPr lang="it-IT" dirty="0"/>
              <a:t>Non fermatevi mai per strada per dare ascolto a chi vi offre facili guadagni o a chi vi chiede di poter controllare i vostri soldi o il vostro libretto della pensione anche se chi vi ferma e vi vuole parlare è una persona distinta e dai modi affabili.</a:t>
            </a:r>
            <a:br>
              <a:rPr lang="it-IT" dirty="0"/>
            </a:br>
            <a:r>
              <a:rPr lang="it-IT" dirty="0"/>
              <a:t>Se avete il dubbio di essere osservati fermatevi all'interno della banca o dell'ufficio postale e parlatene con gli impiegati o con chi effettua il servizio di vigilanza. Se questo dubbio vi assale per strada entrate in un negozio o cercate un poliziotto o una compagnia sicura.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0" y="3331029"/>
            <a:ext cx="5564777" cy="309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31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62585"/>
            <a:ext cx="10515600" cy="3229701"/>
          </a:xfrm>
        </p:spPr>
        <p:txBody>
          <a:bodyPr/>
          <a:lstStyle/>
          <a:p>
            <a:r>
              <a:rPr lang="it-IT" b="1" dirty="0"/>
              <a:t>Durante il tragitto di andata e ritorno dalla banca</a:t>
            </a:r>
            <a:r>
              <a:rPr lang="it-IT" dirty="0"/>
              <a:t> o dall'ufficio postale, con i soldi in tasca, non fermatevi con sconosciuti e non fatevi distrarre</a:t>
            </a:r>
            <a:r>
              <a:rPr lang="it-IT" dirty="0" smtClean="0"/>
              <a:t>. Ricordatevi </a:t>
            </a:r>
            <a:r>
              <a:rPr lang="it-IT" dirty="0"/>
              <a:t>che nessun cassiere di banca o di ufficio postale vi insegue per strada per rilevare un errore nel conteggio del denaro che vi ha consegnato.</a:t>
            </a:r>
            <a:br>
              <a:rPr lang="it-IT" dirty="0"/>
            </a:br>
            <a:r>
              <a:rPr lang="it-IT" dirty="0"/>
              <a:t>Quando utilizzate il </a:t>
            </a:r>
            <a:r>
              <a:rPr lang="it-IT" b="1" dirty="0"/>
              <a:t>bancomat</a:t>
            </a:r>
            <a:r>
              <a:rPr lang="it-IT" dirty="0"/>
              <a:t> usate prudenza: evitate di operare se vi sentite osservati.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80" y="3087733"/>
            <a:ext cx="68580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3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27463" y="457201"/>
            <a:ext cx="10306593" cy="3030582"/>
          </a:xfrm>
        </p:spPr>
        <p:txBody>
          <a:bodyPr>
            <a:normAutofit/>
          </a:bodyPr>
          <a:lstStyle/>
          <a:p>
            <a:r>
              <a:rPr lang="it-IT" b="1" dirty="0"/>
              <a:t>Consigli per i figli, nipoti e parenti stretti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Non lasciate soli i vostri anziani, anche se non abitate con loro fatevi sentire spesso e interessatevi ai loro problemi quotidiani</a:t>
            </a:r>
            <a:br>
              <a:rPr lang="it-IT" dirty="0"/>
            </a:br>
            <a:r>
              <a:rPr lang="it-IT" dirty="0"/>
              <a:t>Ricordategli sempre di adottare tutte le cautele necessarie nei contatti con gli sconosciuti. Se hanno il minimo dubbio fategli capire che è importante chiedere aiuto a voi, ad un vicino di casa oppure contattare il 113.</a:t>
            </a:r>
            <a:br>
              <a:rPr lang="it-IT" dirty="0"/>
            </a:br>
            <a:r>
              <a:rPr lang="it-IT" dirty="0"/>
              <a:t>Ricordate che, anche se non ve lo chiedono, hanno bisogno di voi.</a:t>
            </a:r>
            <a:br>
              <a:rPr lang="it-IT" dirty="0"/>
            </a:b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182" y="2990911"/>
            <a:ext cx="5643154" cy="350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63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074" y="349522"/>
            <a:ext cx="11351623" cy="2811689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/>
              <a:t>Consigli per i vicini di casa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Se nel vostro palazzo abitano anziani soli, scambiate ogni tanto con loro quattro chiacchiere. La vostra cordialità li farà sentire meno soli.</a:t>
            </a:r>
            <a:br>
              <a:rPr lang="it-IT" dirty="0"/>
            </a:br>
            <a:r>
              <a:rPr lang="it-IT" dirty="0"/>
              <a:t>Se alla loro porta bussano degli sconosciuti esortateli a contattarvi per chiarire ogni dubbio. La vostra presenza li renderà più sicuri.</a:t>
            </a:r>
            <a:br>
              <a:rPr lang="it-IT" dirty="0"/>
            </a:br>
            <a:r>
              <a:rPr lang="it-IT" dirty="0"/>
              <a:t>Segnalate al 113 ogni circostanza anomala o sospetta che coinvolga l'anziano vostro vicino di casa .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646" y="2449830"/>
            <a:ext cx="731520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1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6571" y="271145"/>
            <a:ext cx="10948852" cy="3399518"/>
          </a:xfrm>
        </p:spPr>
        <p:txBody>
          <a:bodyPr/>
          <a:lstStyle/>
          <a:p>
            <a:r>
              <a:rPr lang="it-IT" b="1" dirty="0"/>
              <a:t>Consigli per gli impiegati di banca o di uffici postali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Quando allo sportello si presenta un anziano e fa una richiesta spropositata di denaro contante, perdete un minuto a parlare con lui. Basta poco per evitare un dramma.</a:t>
            </a:r>
            <a:br>
              <a:rPr lang="it-IT" dirty="0"/>
            </a:br>
            <a:r>
              <a:rPr lang="it-IT" dirty="0"/>
              <a:t>Spiegategli che all'esterno di banche ed uffici postali nessun impiegato effettua controlli.</a:t>
            </a:r>
            <a:br>
              <a:rPr lang="it-IT" dirty="0"/>
            </a:br>
            <a:r>
              <a:rPr lang="it-IT" dirty="0"/>
              <a:t>Per ogni minimo dubbio esortateli a contattarvi.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563" y="3136105"/>
            <a:ext cx="6606867" cy="3457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13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5503" y="205832"/>
            <a:ext cx="10515600" cy="2276112"/>
          </a:xfrm>
        </p:spPr>
        <p:txBody>
          <a:bodyPr>
            <a:normAutofit/>
          </a:bodyPr>
          <a:lstStyle/>
          <a:p>
            <a:r>
              <a:rPr lang="it-IT" dirty="0"/>
              <a:t>Sul sito internet istituzionale dell’Arma dei Carabinieri è possibile trovare consigli utili per cercare di evitare di rimanere vittime di tali reati:</a:t>
            </a:r>
            <a:br>
              <a:rPr lang="it-IT" dirty="0"/>
            </a:br>
            <a:r>
              <a:rPr lang="it-IT" u="sng" dirty="0">
                <a:hlinkClick r:id="rId2"/>
              </a:rPr>
              <a:t>http://www.carabinieri.it/cittadino/consigli/tematici/giorno-per-giorno/contro-le-truffe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182" y="2481944"/>
            <a:ext cx="8128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3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8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75212" y="431073"/>
            <a:ext cx="10384972" cy="3095898"/>
          </a:xfrm>
        </p:spPr>
        <p:txBody>
          <a:bodyPr>
            <a:normAutofit fontScale="90000"/>
          </a:bodyPr>
          <a:lstStyle/>
          <a:p>
            <a:r>
              <a:rPr lang="it-IT" sz="2800" b="1" dirty="0"/>
              <a:t>Il truffatore dà subito la sensazione di completa affidabilità: questa è la sua arma</a:t>
            </a:r>
            <a:r>
              <a:rPr lang="it-IT" sz="2800" dirty="0"/>
              <a:t>…. Gentile, distinto ed elegante, dimostra di conoscere abitudini e nomi dei parenti, informazioni generalmente carpite tempo prima da un complice, magari </a:t>
            </a:r>
            <a:r>
              <a:rPr lang="it-IT" sz="2800" dirty="0" smtClean="0"/>
              <a:t>tramite una casuale </a:t>
            </a:r>
            <a:r>
              <a:rPr lang="it-IT" sz="2800" dirty="0"/>
              <a:t>chiacchierata con l’anziano…..</a:t>
            </a:r>
            <a:br>
              <a:rPr lang="it-IT" sz="2800" dirty="0"/>
            </a:br>
            <a:r>
              <a:rPr lang="it-IT" sz="2800" b="1" dirty="0"/>
              <a:t>A volte si finge poliziotto, altre volte amico dei figli o dei nipoti, talvolta telefona fingendosi un parente che ha bisogno subito di denaro contante e convince la vittima a recarsi in banca a prelevare…</a:t>
            </a:r>
            <a:r>
              <a:rPr lang="it-IT" dirty="0"/>
              <a:t/>
            </a:r>
            <a:br>
              <a:rPr lang="it-IT" dirty="0"/>
            </a:br>
            <a:endParaRPr lang="it-IT" sz="2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782" y="3981721"/>
            <a:ext cx="5499463" cy="22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5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38592"/>
            <a:ext cx="9305109" cy="1673088"/>
          </a:xfrm>
        </p:spPr>
        <p:txBody>
          <a:bodyPr>
            <a:normAutofit fontScale="90000"/>
          </a:bodyPr>
          <a:lstStyle/>
          <a:p>
            <a:r>
              <a:rPr lang="it-IT" dirty="0"/>
              <a:t>Alcune vecchie e nuove </a:t>
            </a:r>
            <a:r>
              <a:rPr lang="it-IT" dirty="0" smtClean="0"/>
              <a:t>truffe: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384663"/>
            <a:ext cx="9144000" cy="3226526"/>
          </a:xfrm>
        </p:spPr>
        <p:txBody>
          <a:bodyPr>
            <a:normAutofit fontScale="85000" lnSpcReduction="20000"/>
          </a:bodyPr>
          <a:lstStyle/>
          <a:p>
            <a:r>
              <a:rPr lang="it-IT" sz="2800" b="1" dirty="0"/>
              <a:t>False pietre </a:t>
            </a:r>
            <a:r>
              <a:rPr lang="it-IT" sz="2800" b="1" dirty="0" smtClean="0"/>
              <a:t>preziose</a:t>
            </a:r>
          </a:p>
          <a:p>
            <a:r>
              <a:rPr lang="it-IT" dirty="0"/>
              <a:t/>
            </a:r>
            <a:br>
              <a:rPr lang="it-IT" dirty="0"/>
            </a:br>
            <a:r>
              <a:rPr lang="it-IT" dirty="0"/>
              <a:t>Una delle truffe più ricorrenti. Un signore di aspetto rassicurante e in genera di mezz'età, si finge uno straniero che, per un'urgenza, deve raggiungere il paese d'origine ma non ha disponibilità di soldi liquidi per il viaggio.</a:t>
            </a:r>
          </a:p>
          <a:p>
            <a:r>
              <a:rPr lang="it-IT" dirty="0"/>
              <a:t>Ferma una signora per strada e cerca di vendere un anello o delle pietre preziose che avrebbero un valore di 7 o 10mila euro; naturalmente alla signora in questione le venderebbe a molto meno.</a:t>
            </a:r>
          </a:p>
          <a:p>
            <a:r>
              <a:rPr lang="it-IT" dirty="0"/>
              <a:t>Passa un altro signore ben vestito che dice di essere un gioielliere con tanto di lente per controllare le pietre; e subito dopo si offre di comprarle per 5mila euro. Ma lo straniero insiste </a:t>
            </a:r>
            <a:r>
              <a:rPr lang="it-IT" dirty="0" err="1"/>
              <a:t>perchè</a:t>
            </a:r>
            <a:r>
              <a:rPr lang="it-IT" dirty="0"/>
              <a:t> sia l'anziana signora a comprarle. E spesso riesce a convincerla facendosi dare 2/3mila euro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171" y="4738959"/>
            <a:ext cx="4036423" cy="191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62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3999" y="169379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sz="2700" b="1" dirty="0"/>
              <a:t>Falsa </a:t>
            </a:r>
            <a:r>
              <a:rPr lang="it-IT" sz="2700" b="1" dirty="0" smtClean="0"/>
              <a:t>beneficenza</a:t>
            </a:r>
            <a:r>
              <a:rPr lang="it-IT" sz="1800" b="1" dirty="0" smtClean="0"/>
              <a:t/>
            </a:r>
            <a:br>
              <a:rPr lang="it-IT" sz="1800" b="1" dirty="0" smtClean="0"/>
            </a:br>
            <a:r>
              <a:rPr lang="it-IT" sz="1800" dirty="0"/>
              <a:t/>
            </a:r>
            <a:br>
              <a:rPr lang="it-IT" sz="1800" dirty="0"/>
            </a:br>
            <a:r>
              <a:rPr lang="it-IT" sz="1800" dirty="0"/>
              <a:t>Un signore ben vestito, 50/60 anni circa, a volte con accento straniero, si finge un medico o un rappresentante di una casa farmaceutica alla ricerca di un deposito per effettuare una donazione di medicinali a scopo di beneficenza.</a:t>
            </a:r>
            <a:br>
              <a:rPr lang="it-IT" sz="1800" dirty="0"/>
            </a:br>
            <a:r>
              <a:rPr lang="it-IT" sz="1800" dirty="0"/>
              <a:t>Ferma un signore per strada, normalmente in quartieri borghesi, chiedendo informazioni su questo deposito: il signore ovviamente non sa niente. Passa un'altra persona che fa finta di sapere dove sia il deposito ma dice che è stato chiuso. La donazione allora può avvenire solo tramite notaio ma serve un anticipo in denaro che la persona incaricata della beneficenza non ha a disposizione in quel momento. L'anziano fermato per strada viene convinto che può contribuire alla beneficenza ricavando anche una percentuale se fornisce il denaro che serve per il notaio. Viene accompagnato a ritirare una discreta cifra ( anche qualche migliaio di euro) e poi fatto salire sull'auto insieme ai due "compari" per andare dal notaio. Durante il tragitto i truffatori si ricordano che sicuramente servirà una marca da bollo. Si fermano davanti a un tabaccaio e chiedono alla vittima di andare a comprarla. Appena il truffato scende, naturalmente, fuggono.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66" y="4081399"/>
            <a:ext cx="4638267" cy="258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4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3999" y="169379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sz="2200" b="1" dirty="0"/>
              <a:t>Falsi funzionari Inps, Enel o </a:t>
            </a:r>
            <a:r>
              <a:rPr lang="it-IT" sz="2200" b="1" dirty="0" smtClean="0"/>
              <a:t>ENI </a:t>
            </a:r>
            <a:r>
              <a:rPr lang="it-IT" sz="2200" b="1" smtClean="0"/>
              <a:t>o Talete </a:t>
            </a:r>
            <a:r>
              <a:rPr lang="it-IT" sz="2200" b="1" dirty="0" smtClean="0"/>
              <a:t/>
            </a:r>
            <a:br>
              <a:rPr lang="it-IT" sz="2200" b="1" dirty="0" smtClean="0"/>
            </a:br>
            <a:r>
              <a:rPr lang="it-IT" sz="2200" dirty="0"/>
              <a:t/>
            </a:r>
            <a:br>
              <a:rPr lang="it-IT" sz="2200" dirty="0"/>
            </a:br>
            <a:r>
              <a:rPr lang="it-IT" sz="2200" dirty="0"/>
              <a:t>Si presentano alla porta di persone anziane con la scusa di dover controllare la posizione pensionistica o contributiva; o ancora per controllare il contatore del gas, della luce ecc. ma in realtà raggirano le persone facendosi consegnare soldi o sottraendo beni o altre cose di valore.</a:t>
            </a:r>
            <a:br>
              <a:rPr lang="it-IT" sz="2200" dirty="0"/>
            </a:br>
            <a:r>
              <a:rPr lang="it-IT" sz="2200" dirty="0"/>
              <a:t>Ricordatevi che prima di fare dei controlli nelle case, gli Enti affiggono degli avvisi nel palazzo.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35" y="3238456"/>
            <a:ext cx="4894762" cy="293318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472" y="3244244"/>
            <a:ext cx="4143179" cy="292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59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ATTIVITA’ DELLA POLIZIA </a:t>
            </a:r>
            <a:br>
              <a:rPr lang="it-IT" dirty="0" smtClean="0"/>
            </a:br>
            <a:r>
              <a:rPr lang="it-IT" dirty="0" smtClean="0"/>
              <a:t>ALCUNI CASI DI ARRESTO NEL 2019 :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37369"/>
          </a:xfrm>
        </p:spPr>
        <p:txBody>
          <a:bodyPr/>
          <a:lstStyle/>
          <a:p>
            <a:r>
              <a:rPr lang="it-IT" b="1" u="sng" dirty="0">
                <a:hlinkClick r:id="rId2"/>
              </a:rPr>
              <a:t>Foggia: arrestati due pendolari delle truffe agli anziani</a:t>
            </a:r>
            <a:endParaRPr lang="it-IT" b="1" dirty="0"/>
          </a:p>
          <a:p>
            <a:r>
              <a:rPr lang="it-IT" b="1" i="1" dirty="0"/>
              <a:t>23-01-2019</a:t>
            </a:r>
            <a:r>
              <a:rPr lang="it-IT" dirty="0"/>
              <a:t> Spacciandosi per dipendenti dell'INPS, con artifizi e raggiri, riuscivano a farsi consegnare alcune migliaia di euro con la promessa di far ottenere arretrati per importi superiori ai 20.000 euro. Le vittime erano tutte persone anziane di Foggia, i truffatori, ora arrestati, due pregiudicati napoletani. 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0" y="4625884"/>
            <a:ext cx="38100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75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28.03.2019 </a:t>
            </a:r>
            <a:r>
              <a:rPr lang="it-IT" b="1" dirty="0">
                <a:solidFill>
                  <a:srgbClr val="002060"/>
                </a:solidFill>
              </a:rPr>
              <a:t>Truffe con falsi incidenti, due arresti</a:t>
            </a:r>
            <a:r>
              <a:rPr lang="it-IT" b="1" dirty="0"/>
              <a:t/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59419"/>
            <a:ext cx="10382794" cy="2628810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La Polizia di Ragusa ha arrestato due truffatori seriali napoletani, padre e figlio, 'professionisti' nel simulare finti incidenti facendo credere ad anziani familiari delle presunte vittime di poter risarcire con 10.000 euro la controparte perché il congiunto era sprovvisto di assicurazione. Sono sette i colpi ricostruiti dalla Squadra mobile di Ragusa dallo scorso agosto ad </a:t>
            </a:r>
            <a:r>
              <a:rPr lang="it-IT" dirty="0" smtClean="0"/>
              <a:t>oggi. </a:t>
            </a:r>
            <a:r>
              <a:rPr lang="it-IT" dirty="0"/>
              <a:t>I due sono stati catturati a Napoli, dopo ricerche durate quasi un mese. La polizia ritiene che i due abbiamo agito in diverse regioni italiane. Non è la prima volta che la Squadra mobile di Ragusa indaga truffatori che scelgono vittime ultrasettantenni creando il terrore in persone anziane.(ANSA).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425" y="3294598"/>
            <a:ext cx="5969182" cy="332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5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63944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it-IT" sz="3600" b="1" dirty="0"/>
              <a:t>A tal proposito l'Arma dei carabinieri indica dieci regole d'oro, </a:t>
            </a:r>
            <a:r>
              <a:rPr lang="it-IT" sz="3600" b="1" dirty="0" smtClean="0"/>
              <a:t>che possono essere utili per prevenire le truffe :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364377"/>
            <a:ext cx="10515600" cy="1554480"/>
          </a:xfrm>
        </p:spPr>
        <p:txBody>
          <a:bodyPr/>
          <a:lstStyle/>
          <a:p>
            <a:r>
              <a:rPr lang="it-IT" b="1" dirty="0"/>
              <a:t>1)</a:t>
            </a:r>
            <a:r>
              <a:rPr lang="it-IT" dirty="0"/>
              <a:t> N</a:t>
            </a:r>
            <a:r>
              <a:rPr lang="it-IT" dirty="0" smtClean="0"/>
              <a:t>on </a:t>
            </a:r>
            <a:r>
              <a:rPr lang="it-IT" dirty="0"/>
              <a:t>aprite agli sconosciuti e non fateli entrare in casa. Diffidate degli estranei che vengono a trovarvi in orari inusuali, soprattutto se in quel momento siete soli in casa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291" y="4010297"/>
            <a:ext cx="4140926" cy="231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4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964</Words>
  <Application>Microsoft Office PowerPoint</Application>
  <PresentationFormat>Widescreen</PresentationFormat>
  <Paragraphs>38</Paragraphs>
  <Slides>26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Tema di Office</vt:lpstr>
      <vt:lpstr>CONVEGNO 30 MARZO 2019 TRUFFA AGLI ANZIANI </vt:lpstr>
      <vt:lpstr>La truffa a danno degli anziani è un crimine purtroppo più diffuso di quanto appaia dalle statistiche: le denunce, infatti, rappresentano solo una minima parte del fenomeno, perché molte vittime si vergognano a denunciare e anche a parlarne in famiglia.  È un reato così umiliante per chi lo subisce che dobbiamo fare tutti gli sforzi possibili per cercare di far denunciare il fatto , soprattutto diffondendo buone e semplici regole di prevenzione  </vt:lpstr>
      <vt:lpstr>Il truffatore dà subito la sensazione di completa affidabilità: questa è la sua arma…. Gentile, distinto ed elegante, dimostra di conoscere abitudini e nomi dei parenti, informazioni generalmente carpite tempo prima da un complice, magari tramite una casuale chiacchierata con l’anziano….. A volte si finge poliziotto, altre volte amico dei figli o dei nipoti, talvolta telefona fingendosi un parente che ha bisogno subito di denaro contante e convince la vittima a recarsi in banca a prelevare… </vt:lpstr>
      <vt:lpstr>Alcune vecchie e nuove truffe: </vt:lpstr>
      <vt:lpstr>Falsa beneficenza  Un signore ben vestito, 50/60 anni circa, a volte con accento straniero, si finge un medico o un rappresentante di una casa farmaceutica alla ricerca di un deposito per effettuare una donazione di medicinali a scopo di beneficenza. Ferma un signore per strada, normalmente in quartieri borghesi, chiedendo informazioni su questo deposito: il signore ovviamente non sa niente. Passa un'altra persona che fa finta di sapere dove sia il deposito ma dice che è stato chiuso. La donazione allora può avvenire solo tramite notaio ma serve un anticipo in denaro che la persona incaricata della beneficenza non ha a disposizione in quel momento. L'anziano fermato per strada viene convinto che può contribuire alla beneficenza ricavando anche una percentuale se fornisce il denaro che serve per il notaio. Viene accompagnato a ritirare una discreta cifra ( anche qualche migliaio di euro) e poi fatto salire sull'auto insieme ai due "compari" per andare dal notaio. Durante il tragitto i truffatori si ricordano che sicuramente servirà una marca da bollo. Si fermano davanti a un tabaccaio e chiedono alla vittima di andare a comprarla. Appena il truffato scende, naturalmente, fuggono. </vt:lpstr>
      <vt:lpstr>Falsi funzionari Inps, Enel o ENI o Talete   Si presentano alla porta di persone anziane con la scusa di dover controllare la posizione pensionistica o contributiva; o ancora per controllare il contatore del gas, della luce ecc. ma in realtà raggirano le persone facendosi consegnare soldi o sottraendo beni o altre cose di valore. Ricordatevi che prima di fare dei controlli nelle case, gli Enti affiggono degli avvisi nel palazzo.  </vt:lpstr>
      <vt:lpstr>ATTIVITA’ DELLA POLIZIA  ALCUNI CASI DI ARRESTO NEL 2019 : </vt:lpstr>
      <vt:lpstr>28.03.2019 Truffe con falsi incidenti, due arresti </vt:lpstr>
      <vt:lpstr>A tal proposito l'Arma dei carabinieri indica dieci regole d'oro, che possono essere utili per prevenire le truffe : </vt:lpstr>
      <vt:lpstr>2)Non mandate i bambini ad aprire la porta“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 consigli della Polizia contro le truffe agli anziani :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CONVEGNO 30 MARZO 2019 TRUFFA AGLI ANZIANI </dc:title>
  <dc:creator>Utente Windows</dc:creator>
  <cp:lastModifiedBy>Utente Windows</cp:lastModifiedBy>
  <cp:revision>41</cp:revision>
  <dcterms:created xsi:type="dcterms:W3CDTF">2019-03-22T18:27:28Z</dcterms:created>
  <dcterms:modified xsi:type="dcterms:W3CDTF">2019-03-29T16:42:00Z</dcterms:modified>
</cp:coreProperties>
</file>